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9144000" cy="6858000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 snapToGrid="0">
      <p:cViewPr varScale="1">
        <p:scale>
          <a:sx n="106" d="100"/>
          <a:sy n="106" d="100"/>
        </p:scale>
        <p:origin x="1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EFC30085-0B01-6985-1A0D-6BBBD350558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6397" cy="4984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DB89F3E-917F-0BE5-F9E0-073EAD4FA5BC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49688" y="0"/>
            <a:ext cx="2946397" cy="4984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268E673-CD2E-AE43-9D19-9D115B28653E}" type="datetime1">
              <a:rPr lang="tr-TR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3.12.2024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F8CF4C0-F88A-2192-741C-EC7480A90528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428158"/>
            <a:ext cx="2946397" cy="4984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9861BBF-7B2F-9235-9C39-FBCBCB673E54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49688" y="9428158"/>
            <a:ext cx="2946397" cy="4984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9C6E795-8A8F-B945-9F4C-A3C8C3AE59D2}" type="slidenum">
              <a:t>‹#›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560933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>
            <a:extLst>
              <a:ext uri="{FF2B5EF4-FFF2-40B4-BE49-F238E27FC236}">
                <a16:creationId xmlns:a16="http://schemas.microsoft.com/office/drawing/2014/main" id="{70981DBC-E999-D30E-984E-DDD5D17F61E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6397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tr-TR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tr-TR"/>
          </a:p>
        </p:txBody>
      </p:sp>
      <p:sp>
        <p:nvSpPr>
          <p:cNvPr id="3" name="2 Veri Yer Tutucusu">
            <a:extLst>
              <a:ext uri="{FF2B5EF4-FFF2-40B4-BE49-F238E27FC236}">
                <a16:creationId xmlns:a16="http://schemas.microsoft.com/office/drawing/2014/main" id="{1C74771D-8EEF-6D2E-5F2E-D1659F3ABDDF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49688" y="0"/>
            <a:ext cx="2946397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tr-TR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FB78DFF3-75A5-3444-99D8-BD56A8079577}" type="datetime1">
              <a:rPr lang="tr-TR"/>
              <a:pPr lvl="0"/>
              <a:t>3.12.2024</a:t>
            </a:fld>
            <a:endParaRPr lang="tr-TR"/>
          </a:p>
        </p:txBody>
      </p:sp>
      <p:sp>
        <p:nvSpPr>
          <p:cNvPr id="4" name="3 Slayt Görüntüsü Yer Tutucusu">
            <a:extLst>
              <a:ext uri="{FF2B5EF4-FFF2-40B4-BE49-F238E27FC236}">
                <a16:creationId xmlns:a16="http://schemas.microsoft.com/office/drawing/2014/main" id="{5F028621-79B9-A200-9D9E-BA55945868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2" y="744541"/>
            <a:ext cx="4962521" cy="3722686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4 Not Yer Tutucusu">
            <a:extLst>
              <a:ext uri="{FF2B5EF4-FFF2-40B4-BE49-F238E27FC236}">
                <a16:creationId xmlns:a16="http://schemas.microsoft.com/office/drawing/2014/main" id="{1053893E-EF1B-4DA9-0344-52CC6C4B0458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79454" y="4714875"/>
            <a:ext cx="5438778" cy="44672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>
            <a:extLst>
              <a:ext uri="{FF2B5EF4-FFF2-40B4-BE49-F238E27FC236}">
                <a16:creationId xmlns:a16="http://schemas.microsoft.com/office/drawing/2014/main" id="{C0420E2C-862D-74FF-460A-0349A18EEF06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428158"/>
            <a:ext cx="2946397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tr-TR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tr-TR"/>
          </a:p>
        </p:txBody>
      </p:sp>
      <p:sp>
        <p:nvSpPr>
          <p:cNvPr id="7" name="6 Slayt Numarası Yer Tutucusu">
            <a:extLst>
              <a:ext uri="{FF2B5EF4-FFF2-40B4-BE49-F238E27FC236}">
                <a16:creationId xmlns:a16="http://schemas.microsoft.com/office/drawing/2014/main" id="{964A578A-1F27-ADB8-EB05-C1E6BB751C5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49688" y="9428158"/>
            <a:ext cx="2946397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tr-TR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defRPr>
            </a:lvl1pPr>
          </a:lstStyle>
          <a:p>
            <a:pPr lvl="0"/>
            <a:fld id="{7791A11F-D60D-DE47-954B-4D7E2CE34879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3692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tr-TR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tr-TR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tr-TR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tr-TR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tr-TR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gradFill>
          <a:gsLst>
            <a:gs pos="0">
              <a:srgbClr val="F5F5F5"/>
            </a:gs>
            <a:gs pos="100000">
              <a:srgbClr val="C2DBF0"/>
            </a:gs>
          </a:gsLst>
          <a:lin ang="108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0">
            <a:extLst>
              <a:ext uri="{FF2B5EF4-FFF2-40B4-BE49-F238E27FC236}">
                <a16:creationId xmlns:a16="http://schemas.microsoft.com/office/drawing/2014/main" id="{11A59B49-5048-E79F-2DA3-509B23140E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35820" y="153984"/>
            <a:ext cx="1800225" cy="180022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Metin kutusu 4">
            <a:extLst>
              <a:ext uri="{FF2B5EF4-FFF2-40B4-BE49-F238E27FC236}">
                <a16:creationId xmlns:a16="http://schemas.microsoft.com/office/drawing/2014/main" id="{D2634267-54F8-0B2E-9BF5-4AE82CE94CB5}"/>
              </a:ext>
            </a:extLst>
          </p:cNvPr>
          <p:cNvSpPr txBox="1"/>
          <p:nvPr/>
        </p:nvSpPr>
        <p:spPr>
          <a:xfrm>
            <a:off x="1908179" y="422279"/>
            <a:ext cx="5327651" cy="135572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1E2B50"/>
                </a:solidFill>
                <a:uFillTx/>
                <a:latin typeface="Calibri" pitchFamily="34"/>
                <a:cs typeface="Calibri" pitchFamily="34"/>
              </a:rPr>
              <a:t>Yıldız Teknik Üniversitesi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1E2B50"/>
                </a:solidFill>
                <a:uFillTx/>
                <a:latin typeface="Calibri" pitchFamily="34"/>
                <a:cs typeface="Calibri" pitchFamily="34"/>
              </a:rPr>
              <a:t>Kimya-Metalurji Fakültesi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i="0" u="none" strike="noStrike" kern="1200" cap="none" spc="0" baseline="0">
                <a:solidFill>
                  <a:srgbClr val="1E2B50"/>
                </a:solidFill>
                <a:uFillTx/>
                <a:latin typeface="Calibri" pitchFamily="34"/>
                <a:cs typeface="Calibri" pitchFamily="34"/>
              </a:rPr>
              <a:t>Metalurji ve Malzeme Mühendisliği</a:t>
            </a:r>
            <a:endParaRPr lang="en-US" sz="2400" b="1" i="0" u="none" strike="noStrike" kern="1200" cap="none" spc="0" baseline="0">
              <a:solidFill>
                <a:srgbClr val="1E2B50"/>
              </a:solidFill>
              <a:uFillTx/>
              <a:latin typeface="Calibri" pitchFamily="34"/>
              <a:cs typeface="Calibri" pitchFamily="34"/>
            </a:endParaRPr>
          </a:p>
        </p:txBody>
      </p:sp>
      <p:pic>
        <p:nvPicPr>
          <p:cNvPr id="4" name="Resim 17">
            <a:extLst>
              <a:ext uri="{FF2B5EF4-FFF2-40B4-BE49-F238E27FC236}">
                <a16:creationId xmlns:a16="http://schemas.microsoft.com/office/drawing/2014/main" id="{C87683E9-3741-3D3B-67A1-E02F8746F1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954" y="200025"/>
            <a:ext cx="1800225" cy="1800225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5" name="Düz Bağlayıcı 18">
            <a:extLst>
              <a:ext uri="{FF2B5EF4-FFF2-40B4-BE49-F238E27FC236}">
                <a16:creationId xmlns:a16="http://schemas.microsoft.com/office/drawing/2014/main" id="{3236F256-78DB-AFCC-E9FD-28EE321555FC}"/>
              </a:ext>
            </a:extLst>
          </p:cNvPr>
          <p:cNvCxnSpPr/>
          <p:nvPr/>
        </p:nvCxnSpPr>
        <p:spPr>
          <a:xfrm>
            <a:off x="395285" y="3754434"/>
            <a:ext cx="8218491" cy="0"/>
          </a:xfrm>
          <a:prstGeom prst="straightConnector1">
            <a:avLst/>
          </a:prstGeom>
          <a:noFill/>
          <a:ln w="50804" cap="flat">
            <a:solidFill>
              <a:srgbClr val="000099"/>
            </a:solidFill>
            <a:prstDash val="solid"/>
            <a:round/>
          </a:ln>
        </p:spPr>
      </p:cxnSp>
      <p:sp>
        <p:nvSpPr>
          <p:cNvPr id="6" name="Başlık 1">
            <a:extLst>
              <a:ext uri="{FF2B5EF4-FFF2-40B4-BE49-F238E27FC236}">
                <a16:creationId xmlns:a16="http://schemas.microsoft.com/office/drawing/2014/main" id="{2C3C7E4B-2F12-470C-C856-1969013D454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 sz="4000">
                <a:latin typeface="Calibri" pitchFamily="34"/>
                <a:cs typeface="Calibri" pitchFamily="34"/>
              </a:defRPr>
            </a:lvl1pPr>
          </a:lstStyle>
          <a:p>
            <a:pPr lvl="0"/>
            <a:r>
              <a:rPr lang="tr-TR"/>
              <a:t>Asıl başlık stilini düzenlemek için tıklayın</a:t>
            </a:r>
          </a:p>
        </p:txBody>
      </p:sp>
      <p:sp>
        <p:nvSpPr>
          <p:cNvPr id="7" name="Alt Başlık 2">
            <a:extLst>
              <a:ext uri="{FF2B5EF4-FFF2-40B4-BE49-F238E27FC236}">
                <a16:creationId xmlns:a16="http://schemas.microsoft.com/office/drawing/2014/main" id="{FF3D10A7-B98F-8816-3978-77A09B66B46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latin typeface="Calibri" pitchFamily="34"/>
                <a:cs typeface="Calibri" pitchFamily="34"/>
              </a:defRPr>
            </a:lvl1pPr>
          </a:lstStyle>
          <a:p>
            <a:pPr lvl="0"/>
            <a:r>
              <a:rPr lang="tr-TR"/>
              <a:t>Asıl alt başlık stilini düzenlemek için tıklayın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88EF195C-BDDA-D3AB-A142-C11CD54BD7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685800" y="6248396"/>
            <a:ext cx="7772400" cy="4572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313070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1BE7678-A2AC-12F1-3CD8-C60C308D339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43D385F-30E5-6F63-7F7F-5055B2185D0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A6A99C6-463F-B065-0E1B-B6B3936085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29909E0-4C8A-ABFF-C87F-4FFCFD1FAD7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A45E49-4A0E-1147-BC2E-9E11970A0CB9}" type="slidenum">
              <a:t>‹#›</a:t>
            </a:fld>
            <a:endParaRPr lang="tr-TR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A19452F-83F3-A37E-B711-32BD20F4D6F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378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0">
            <a:extLst>
              <a:ext uri="{FF2B5EF4-FFF2-40B4-BE49-F238E27FC236}">
                <a16:creationId xmlns:a16="http://schemas.microsoft.com/office/drawing/2014/main" id="{C3CF52D9-E025-0941-2060-3F94FEDC71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78795" y="6207120"/>
            <a:ext cx="539752" cy="5397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Resim 11">
            <a:extLst>
              <a:ext uri="{FF2B5EF4-FFF2-40B4-BE49-F238E27FC236}">
                <a16:creationId xmlns:a16="http://schemas.microsoft.com/office/drawing/2014/main" id="{3D31236F-6610-EB9F-FA60-49F0113579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2279" y="6207120"/>
            <a:ext cx="539752" cy="539752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4" name="Düz Bağlayıcı 17">
            <a:extLst>
              <a:ext uri="{FF2B5EF4-FFF2-40B4-BE49-F238E27FC236}">
                <a16:creationId xmlns:a16="http://schemas.microsoft.com/office/drawing/2014/main" id="{A3B16AED-8911-111F-383A-64225298C28E}"/>
              </a:ext>
            </a:extLst>
          </p:cNvPr>
          <p:cNvCxnSpPr/>
          <p:nvPr/>
        </p:nvCxnSpPr>
        <p:spPr>
          <a:xfrm>
            <a:off x="468309" y="6145216"/>
            <a:ext cx="8218491" cy="0"/>
          </a:xfrm>
          <a:prstGeom prst="straightConnector1">
            <a:avLst/>
          </a:prstGeom>
          <a:noFill/>
          <a:ln w="50804" cap="flat">
            <a:solidFill>
              <a:srgbClr val="000099"/>
            </a:solidFill>
            <a:prstDash val="solid"/>
            <a:round/>
          </a:ln>
        </p:spPr>
      </p:cxnSp>
      <p:sp>
        <p:nvSpPr>
          <p:cNvPr id="5" name="Dikey Başlık 1">
            <a:extLst>
              <a:ext uri="{FF2B5EF4-FFF2-40B4-BE49-F238E27FC236}">
                <a16:creationId xmlns:a16="http://schemas.microsoft.com/office/drawing/2014/main" id="{D479F9D3-FF3E-6350-86EE-7445F431BDCE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30991" y="333371"/>
            <a:ext cx="2052635" cy="574893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tr-TR"/>
              <a:t>Asıl başlık stilini düzenlemek için tıklayın</a:t>
            </a:r>
          </a:p>
        </p:txBody>
      </p:sp>
      <p:sp>
        <p:nvSpPr>
          <p:cNvPr id="6" name="Dikey Metin Yer Tutucusu 2">
            <a:extLst>
              <a:ext uri="{FF2B5EF4-FFF2-40B4-BE49-F238E27FC236}">
                <a16:creationId xmlns:a16="http://schemas.microsoft.com/office/drawing/2014/main" id="{2D6B5E31-39B0-23BD-DCD0-75C225627E2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68309" y="333371"/>
            <a:ext cx="6010278" cy="5811277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4660792-B79D-4316-4CAA-07CAF066908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1464FE52-A4C6-C55E-C68B-5C9274627AB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767355FE-81CA-FCBD-330C-E3A754EA804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A8AFEF-A710-A145-9EE0-FBF2883062F6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378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6DC172D-1F2E-A6C1-ECC2-E83ED15D3E3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2DA59A-F430-BC7D-40EA-D490058D8F41}"/>
              </a:ext>
            </a:extLst>
          </p:cNvPr>
          <p:cNvSpPr txBox="1">
            <a:spLocks noGrp="1"/>
          </p:cNvSpPr>
          <p:nvPr>
            <p:ph idx="4294967295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0098A52-0643-3959-CE46-846C92E7687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051054" y="6248396"/>
            <a:ext cx="6121395" cy="4572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8A39AE6-4FC6-EFDA-76DA-FB3AEE80B2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86800" y="6453185"/>
            <a:ext cx="461964" cy="404814"/>
          </a:xfrm>
        </p:spPr>
        <p:txBody>
          <a:bodyPr/>
          <a:lstStyle>
            <a:lvl1pPr>
              <a:defRPr/>
            </a:lvl1pPr>
          </a:lstStyle>
          <a:p>
            <a:pPr lvl="0"/>
            <a:fld id="{42B818CA-2A0C-544D-9F95-BBA82D3DF7A5}" type="slidenum">
              <a:t>‹#›</a:t>
            </a:fld>
            <a:endParaRPr lang="tr-TR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64A5585-1D71-9ED6-04CE-6A53871D1E0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615550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C45A632-4295-156C-ABAF-1CBD16E8A3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69DCB60-6775-009C-92BC-CAEC190605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3F4BE06-9042-EB8F-45D9-CE768021775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722311" y="6248396"/>
            <a:ext cx="7772400" cy="4572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30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2">
            <a:extLst>
              <a:ext uri="{FF2B5EF4-FFF2-40B4-BE49-F238E27FC236}">
                <a16:creationId xmlns:a16="http://schemas.microsoft.com/office/drawing/2014/main" id="{B7B94468-CBCA-EF7F-8269-DD2454B651F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68309" y="1412876"/>
            <a:ext cx="4030666" cy="47524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İçerik Yer Tutucusu 3">
            <a:extLst>
              <a:ext uri="{FF2B5EF4-FFF2-40B4-BE49-F238E27FC236}">
                <a16:creationId xmlns:a16="http://schemas.microsoft.com/office/drawing/2014/main" id="{88DB77BD-98EA-D001-02E8-78E28D343BF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651379" y="1412876"/>
            <a:ext cx="4032247" cy="47524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8346C5B8-C754-17BB-0A72-52A6718D887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tr-TR"/>
              <a:t>Asıl başlık stilini düzenlemek için tıklayın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B34EC0C-16C5-8C11-2553-1895100917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84E4C2C3-8541-7CEC-9457-EEF479B136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5CD238-8D04-984A-AD8F-13BCEEFD2F22}" type="slidenum">
              <a:t>‹#›</a:t>
            </a:fld>
            <a:endParaRPr lang="tr-TR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005EE53-791C-AB1F-B93C-00A7AF80307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508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2">
            <a:extLst>
              <a:ext uri="{FF2B5EF4-FFF2-40B4-BE49-F238E27FC236}">
                <a16:creationId xmlns:a16="http://schemas.microsoft.com/office/drawing/2014/main" id="{281DC47C-2B48-6C29-3863-74F09D62A7A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İçerik Yer Tutucusu 3">
            <a:extLst>
              <a:ext uri="{FF2B5EF4-FFF2-40B4-BE49-F238E27FC236}">
                <a16:creationId xmlns:a16="http://schemas.microsoft.com/office/drawing/2014/main" id="{3969D77C-F1C9-2A3F-1072-03B542581DCA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4">
            <a:extLst>
              <a:ext uri="{FF2B5EF4-FFF2-40B4-BE49-F238E27FC236}">
                <a16:creationId xmlns:a16="http://schemas.microsoft.com/office/drawing/2014/main" id="{F9B3BD61-F1F8-AB65-18BC-CE0642377C0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İçerik Yer Tutucusu 5">
            <a:extLst>
              <a:ext uri="{FF2B5EF4-FFF2-40B4-BE49-F238E27FC236}">
                <a16:creationId xmlns:a16="http://schemas.microsoft.com/office/drawing/2014/main" id="{A7E2F49A-C185-255C-9E7F-D6ABCF34162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F48FECC9-7B08-1B83-AD46-D6931BB75A0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tr-TR"/>
              <a:t>Asıl başlık stilini düzenlemek için tıklayın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3347955A-1686-8234-F835-052EEED23FE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77B1770-5F5D-AC47-932B-D7BF7E1C5E1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462D1B-F65C-4142-9071-3EBE90D014CC}" type="slidenum">
              <a:t>‹#›</a:t>
            </a:fld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7E85B1-D0BB-6311-2709-0CED71D291D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3635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7002E4-91AA-83F0-6848-6CA4AA5E0CF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tr-TR"/>
              <a:t>Asıl başlık stilini düzenlemek için tıklayın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4377F785-1415-E136-C25F-1B5132F456F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3F49970E-4C1E-870D-F22B-3A6E1D3A2A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A74068-F528-FC4C-8C51-217980BEDEAA}" type="slidenum">
              <a:t>‹#›</a:t>
            </a:fld>
            <a:endParaRPr lang="tr-T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3008F96-84FC-F987-B6A1-13CA6CA856B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790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0">
            <a:extLst>
              <a:ext uri="{FF2B5EF4-FFF2-40B4-BE49-F238E27FC236}">
                <a16:creationId xmlns:a16="http://schemas.microsoft.com/office/drawing/2014/main" id="{279ED6C0-6B3E-1E64-2FC0-FA5BC7920D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78795" y="6207120"/>
            <a:ext cx="539752" cy="5397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Resim 11">
            <a:extLst>
              <a:ext uri="{FF2B5EF4-FFF2-40B4-BE49-F238E27FC236}">
                <a16:creationId xmlns:a16="http://schemas.microsoft.com/office/drawing/2014/main" id="{DA42DD82-8EB4-C90C-CA92-83DF4927D1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2279" y="6207120"/>
            <a:ext cx="539752" cy="539752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4" name="Düz Bağlayıcı 17">
            <a:extLst>
              <a:ext uri="{FF2B5EF4-FFF2-40B4-BE49-F238E27FC236}">
                <a16:creationId xmlns:a16="http://schemas.microsoft.com/office/drawing/2014/main" id="{CFBF815C-FC3C-49D0-9E87-4327BB71AA31}"/>
              </a:ext>
            </a:extLst>
          </p:cNvPr>
          <p:cNvCxnSpPr/>
          <p:nvPr/>
        </p:nvCxnSpPr>
        <p:spPr>
          <a:xfrm>
            <a:off x="468309" y="6145216"/>
            <a:ext cx="8218491" cy="0"/>
          </a:xfrm>
          <a:prstGeom prst="straightConnector1">
            <a:avLst/>
          </a:prstGeom>
          <a:noFill/>
          <a:ln w="50804" cap="flat">
            <a:solidFill>
              <a:srgbClr val="000099"/>
            </a:solidFill>
            <a:prstDash val="solid"/>
            <a:round/>
          </a:ln>
        </p:spPr>
      </p:cxnSp>
      <p:sp>
        <p:nvSpPr>
          <p:cNvPr id="5" name="Rectangle 8">
            <a:extLst>
              <a:ext uri="{FF2B5EF4-FFF2-40B4-BE49-F238E27FC236}">
                <a16:creationId xmlns:a16="http://schemas.microsoft.com/office/drawing/2014/main" id="{6DA4394C-425B-6D78-6E42-977590FEDC3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001CECA-7054-1D9E-39CD-B43B38ACD87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C0D3E5E4-EB96-FA10-7FA5-C15CC9E325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DC1B4D-A8DC-364F-B479-525FB8643D2D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184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0">
            <a:extLst>
              <a:ext uri="{FF2B5EF4-FFF2-40B4-BE49-F238E27FC236}">
                <a16:creationId xmlns:a16="http://schemas.microsoft.com/office/drawing/2014/main" id="{FFCC0948-D902-ED74-0714-82448A8C23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78795" y="6207120"/>
            <a:ext cx="539752" cy="5397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Resim 11">
            <a:extLst>
              <a:ext uri="{FF2B5EF4-FFF2-40B4-BE49-F238E27FC236}">
                <a16:creationId xmlns:a16="http://schemas.microsoft.com/office/drawing/2014/main" id="{34139E95-C66F-E24F-EF1E-57EF3FB81E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2279" y="6207120"/>
            <a:ext cx="539752" cy="539752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4" name="Düz Bağlayıcı 17">
            <a:extLst>
              <a:ext uri="{FF2B5EF4-FFF2-40B4-BE49-F238E27FC236}">
                <a16:creationId xmlns:a16="http://schemas.microsoft.com/office/drawing/2014/main" id="{4C3CE993-D7F4-7731-DA82-4ED889CA4EAD}"/>
              </a:ext>
            </a:extLst>
          </p:cNvPr>
          <p:cNvCxnSpPr/>
          <p:nvPr/>
        </p:nvCxnSpPr>
        <p:spPr>
          <a:xfrm>
            <a:off x="468309" y="6145216"/>
            <a:ext cx="8218491" cy="0"/>
          </a:xfrm>
          <a:prstGeom prst="straightConnector1">
            <a:avLst/>
          </a:prstGeom>
          <a:noFill/>
          <a:ln w="50804" cap="flat">
            <a:solidFill>
              <a:srgbClr val="000099"/>
            </a:solidFill>
            <a:prstDash val="solid"/>
            <a:round/>
          </a:ln>
        </p:spPr>
      </p:cxnSp>
      <p:cxnSp>
        <p:nvCxnSpPr>
          <p:cNvPr id="5" name="Düz Bağlayıcı 18">
            <a:extLst>
              <a:ext uri="{FF2B5EF4-FFF2-40B4-BE49-F238E27FC236}">
                <a16:creationId xmlns:a16="http://schemas.microsoft.com/office/drawing/2014/main" id="{25B96606-24D7-5F40-0446-144E00F84E98}"/>
              </a:ext>
            </a:extLst>
          </p:cNvPr>
          <p:cNvCxnSpPr/>
          <p:nvPr/>
        </p:nvCxnSpPr>
        <p:spPr>
          <a:xfrm flipV="1">
            <a:off x="3517897" y="273048"/>
            <a:ext cx="0" cy="5853111"/>
          </a:xfrm>
          <a:prstGeom prst="straightConnector1">
            <a:avLst/>
          </a:prstGeom>
          <a:noFill/>
          <a:ln w="50804" cap="flat">
            <a:solidFill>
              <a:srgbClr val="000099"/>
            </a:solidFill>
            <a:prstDash val="solid"/>
            <a:round/>
          </a:ln>
        </p:spPr>
      </p:cxnSp>
      <p:sp>
        <p:nvSpPr>
          <p:cNvPr id="6" name="Başlık 1">
            <a:extLst>
              <a:ext uri="{FF2B5EF4-FFF2-40B4-BE49-F238E27FC236}">
                <a16:creationId xmlns:a16="http://schemas.microsoft.com/office/drawing/2014/main" id="{8BC940E1-4335-5E69-B911-8780181491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Ctr="0"/>
          <a:lstStyle>
            <a:lvl1pPr algn="l">
              <a:defRPr sz="2000" b="1"/>
            </a:lvl1pPr>
          </a:lstStyle>
          <a:p>
            <a:pPr lvl="0"/>
            <a:r>
              <a:rPr lang="tr-TR"/>
              <a:t>Asıl başlık stilini düzenlemek için tıklayın</a:t>
            </a:r>
          </a:p>
        </p:txBody>
      </p: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0E7D9B68-E6A2-6CA9-A0BC-E284F5A9C68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spcBef>
                <a:spcPts val="800"/>
              </a:spcBef>
              <a:defRPr sz="3200"/>
            </a:lvl1pPr>
            <a:lvl2pPr>
              <a:spcBef>
                <a:spcPts val="700"/>
              </a:spcBef>
              <a:defRPr sz="2800"/>
            </a:lvl2pPr>
            <a:lvl3pPr>
              <a:spcBef>
                <a:spcPts val="600"/>
              </a:spcBef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8" name="Metin Yer Tutucusu 3">
            <a:extLst>
              <a:ext uri="{FF2B5EF4-FFF2-40B4-BE49-F238E27FC236}">
                <a16:creationId xmlns:a16="http://schemas.microsoft.com/office/drawing/2014/main" id="{BE3A29D1-2431-95C0-7DAC-9D442983CD6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21EBC1-80F7-23F9-436D-5997799D512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D8A9EC-8A22-B476-76D8-22C438BC729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C277DC-0A5A-B62E-31B5-B8D7B00F8D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9C8976-3D91-B84F-BD70-2E846C11AE5E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6200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0">
            <a:extLst>
              <a:ext uri="{FF2B5EF4-FFF2-40B4-BE49-F238E27FC236}">
                <a16:creationId xmlns:a16="http://schemas.microsoft.com/office/drawing/2014/main" id="{ED6A3185-FB2E-03F9-FC84-DFCA97E223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78795" y="6207120"/>
            <a:ext cx="539752" cy="5397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Resim 11">
            <a:extLst>
              <a:ext uri="{FF2B5EF4-FFF2-40B4-BE49-F238E27FC236}">
                <a16:creationId xmlns:a16="http://schemas.microsoft.com/office/drawing/2014/main" id="{3F257CE5-D830-5C2D-4393-FFB10FAAAC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2279" y="6207120"/>
            <a:ext cx="539752" cy="539752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4" name="Düz Bağlayıcı 17">
            <a:extLst>
              <a:ext uri="{FF2B5EF4-FFF2-40B4-BE49-F238E27FC236}">
                <a16:creationId xmlns:a16="http://schemas.microsoft.com/office/drawing/2014/main" id="{AF431CFC-492E-D235-5436-F9690EFCC927}"/>
              </a:ext>
            </a:extLst>
          </p:cNvPr>
          <p:cNvCxnSpPr/>
          <p:nvPr/>
        </p:nvCxnSpPr>
        <p:spPr>
          <a:xfrm>
            <a:off x="468309" y="6145216"/>
            <a:ext cx="8218491" cy="0"/>
          </a:xfrm>
          <a:prstGeom prst="straightConnector1">
            <a:avLst/>
          </a:prstGeom>
          <a:noFill/>
          <a:ln w="50804" cap="flat">
            <a:solidFill>
              <a:srgbClr val="000099"/>
            </a:solidFill>
            <a:prstDash val="solid"/>
            <a:round/>
          </a:ln>
        </p:spPr>
      </p:cxnSp>
      <p:sp>
        <p:nvSpPr>
          <p:cNvPr id="5" name="Başlık 1">
            <a:extLst>
              <a:ext uri="{FF2B5EF4-FFF2-40B4-BE49-F238E27FC236}">
                <a16:creationId xmlns:a16="http://schemas.microsoft.com/office/drawing/2014/main" id="{E002A615-8253-19CB-0003-7C5888A368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Ctr="0"/>
          <a:lstStyle>
            <a:lvl1pPr algn="l">
              <a:defRPr sz="2000" b="1"/>
            </a:lvl1pPr>
          </a:lstStyle>
          <a:p>
            <a:pPr lvl="0"/>
            <a:r>
              <a:rPr lang="tr-TR"/>
              <a:t>Asıl başlık stilini düzenlemek için tıklayın</a:t>
            </a:r>
          </a:p>
        </p:txBody>
      </p:sp>
      <p:sp>
        <p:nvSpPr>
          <p:cNvPr id="6" name="Resim Yer Tutucusu 2">
            <a:extLst>
              <a:ext uri="{FF2B5EF4-FFF2-40B4-BE49-F238E27FC236}">
                <a16:creationId xmlns:a16="http://schemas.microsoft.com/office/drawing/2014/main" id="{B8648DD8-E342-71B0-12B5-A6D8590A6D8E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3200"/>
            </a:lvl1pPr>
          </a:lstStyle>
          <a:p>
            <a:pPr lvl="0"/>
            <a:r>
              <a:rPr lang="tr-TR"/>
              <a:t>Resim eklemek için simgeye tıklayın</a:t>
            </a:r>
          </a:p>
        </p:txBody>
      </p:sp>
      <p:sp>
        <p:nvSpPr>
          <p:cNvPr id="7" name="Metin Yer Tutucusu 3">
            <a:extLst>
              <a:ext uri="{FF2B5EF4-FFF2-40B4-BE49-F238E27FC236}">
                <a16:creationId xmlns:a16="http://schemas.microsoft.com/office/drawing/2014/main" id="{025F4716-F8FD-9571-F732-E32C6B02DD5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777313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CCD7CF17-4825-BA71-155A-AB32C9DE2BF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9769729B-D1CE-019D-3A4A-072D3F303A5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tr-TR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FD881600-20EC-74A6-1A25-8B393D08E13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346328-26BA-0D48-A946-ABDD7ADDAE30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8361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AFA">
                <a:alpha val="84000"/>
              </a:srgbClr>
            </a:gs>
            <a:gs pos="100000">
              <a:srgbClr val="C2DBF0"/>
            </a:gs>
          </a:gsLst>
          <a:lin ang="108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63950786-2EC2-7517-01F5-A5665B25A8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309" y="333371"/>
            <a:ext cx="8218490" cy="8953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35ACFEAD-334E-0D36-30AE-5121AF7D9F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8309" y="1376364"/>
            <a:ext cx="8218490" cy="4754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702F3B1-D1B8-3E31-A95F-0F8D114A1F0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051054" y="6248396"/>
            <a:ext cx="6127751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tr-T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tr-TR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B76C1A6-A9B7-9936-9690-BE53B355898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86800" y="6524628"/>
            <a:ext cx="458791" cy="3333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tr-TR" sz="1200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</a:defRPr>
            </a:lvl1pPr>
          </a:lstStyle>
          <a:p>
            <a:pPr lvl="0"/>
            <a:fld id="{AEE992CE-0A51-6047-92B2-6A377EA9A37D}" type="slidenum">
              <a:t>‹#›</a:t>
            </a:fld>
            <a:endParaRPr lang="tr-TR"/>
          </a:p>
        </p:txBody>
      </p:sp>
      <p:pic>
        <p:nvPicPr>
          <p:cNvPr id="6" name="Resim 9">
            <a:extLst>
              <a:ext uri="{FF2B5EF4-FFF2-40B4-BE49-F238E27FC236}">
                <a16:creationId xmlns:a16="http://schemas.microsoft.com/office/drawing/2014/main" id="{3679872E-D9AF-A30B-3FAE-079ABFCDD2F6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8178795" y="6207120"/>
            <a:ext cx="539752" cy="5397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Resim 14">
            <a:extLst>
              <a:ext uri="{FF2B5EF4-FFF2-40B4-BE49-F238E27FC236}">
                <a16:creationId xmlns:a16="http://schemas.microsoft.com/office/drawing/2014/main" id="{34478B55-F8E5-374D-9559-2872337079AC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422279" y="6207120"/>
            <a:ext cx="539752" cy="539752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8" name="Düz Bağlayıcı 3">
            <a:extLst>
              <a:ext uri="{FF2B5EF4-FFF2-40B4-BE49-F238E27FC236}">
                <a16:creationId xmlns:a16="http://schemas.microsoft.com/office/drawing/2014/main" id="{C2DE1066-D551-4308-E7CF-AAA63B2DA11B}"/>
              </a:ext>
            </a:extLst>
          </p:cNvPr>
          <p:cNvCxnSpPr/>
          <p:nvPr/>
        </p:nvCxnSpPr>
        <p:spPr>
          <a:xfrm>
            <a:off x="468309" y="1341433"/>
            <a:ext cx="8218491" cy="0"/>
          </a:xfrm>
          <a:prstGeom prst="straightConnector1">
            <a:avLst/>
          </a:prstGeom>
          <a:noFill/>
          <a:ln w="50804" cap="flat">
            <a:solidFill>
              <a:srgbClr val="000099"/>
            </a:solidFill>
            <a:prstDash val="solid"/>
            <a:round/>
          </a:ln>
        </p:spPr>
      </p:cxnSp>
      <p:cxnSp>
        <p:nvCxnSpPr>
          <p:cNvPr id="9" name="Düz Bağlayıcı 15">
            <a:extLst>
              <a:ext uri="{FF2B5EF4-FFF2-40B4-BE49-F238E27FC236}">
                <a16:creationId xmlns:a16="http://schemas.microsoft.com/office/drawing/2014/main" id="{50674B01-8680-96C8-F7B1-F00A5627F50A}"/>
              </a:ext>
            </a:extLst>
          </p:cNvPr>
          <p:cNvCxnSpPr/>
          <p:nvPr/>
        </p:nvCxnSpPr>
        <p:spPr>
          <a:xfrm>
            <a:off x="468309" y="6145216"/>
            <a:ext cx="8218491" cy="0"/>
          </a:xfrm>
          <a:prstGeom prst="straightConnector1">
            <a:avLst/>
          </a:prstGeom>
          <a:noFill/>
          <a:ln w="50804" cap="flat">
            <a:solidFill>
              <a:srgbClr val="000099"/>
            </a:solidFill>
            <a:prstDash val="solid"/>
            <a:round/>
          </a:ln>
        </p:spPr>
      </p:cxnSp>
      <p:sp>
        <p:nvSpPr>
          <p:cNvPr id="10" name="Rectangle 8">
            <a:extLst>
              <a:ext uri="{FF2B5EF4-FFF2-40B4-BE49-F238E27FC236}">
                <a16:creationId xmlns:a16="http://schemas.microsoft.com/office/drawing/2014/main" id="{099296C4-E96B-8CD6-784E-FAEE84791C1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014417" y="6248396"/>
            <a:ext cx="1019171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tr-T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tr-TR" sz="3600" b="0" i="0" u="none" strike="noStrike" kern="0" cap="none" spc="0" baseline="0">
          <a:solidFill>
            <a:srgbClr val="000099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Clr>
          <a:srgbClr val="000099"/>
        </a:buClr>
        <a:buSzPct val="70000"/>
        <a:buFont typeface="Wingdings" pitchFamily="2"/>
        <a:buChar char="Ø"/>
        <a:tabLst/>
        <a:defRPr lang="tr-TR" sz="2900" b="0" i="0" u="none" strike="noStrike" kern="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000099"/>
        </a:buClr>
        <a:buSzPct val="70000"/>
        <a:buFont typeface="Wingdings" pitchFamily="2"/>
        <a:buChar char="Ø"/>
        <a:tabLst/>
        <a:defRPr lang="tr-TR" sz="2500" b="0" i="0" u="none" strike="noStrike" kern="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000099"/>
        </a:buClr>
        <a:buSzPct val="65000"/>
        <a:buFont typeface="Wingdings" pitchFamily="2"/>
        <a:buChar char="Ø"/>
        <a:tabLst/>
        <a:defRPr lang="tr-TR" sz="2200" b="0" i="0" u="none" strike="noStrike" kern="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000099"/>
        </a:buClr>
        <a:buSzPct val="70000"/>
        <a:buFont typeface="Wingdings" pitchFamily="2"/>
        <a:buChar char="Ø"/>
        <a:tabLst/>
        <a:defRPr lang="tr-TR" sz="1900" b="0" i="0" u="none" strike="noStrike" kern="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000099"/>
        </a:buClr>
        <a:buSzPct val="60000"/>
        <a:buFont typeface="Wingdings" pitchFamily="2"/>
        <a:buChar char="Ø"/>
        <a:tabLst/>
        <a:defRPr lang="tr-TR" sz="1900" b="0" i="0" u="none" strike="noStrike" kern="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C4C9EC5-0E9F-1228-2011-D8CF6D066A9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799" y="2979573"/>
            <a:ext cx="7772400" cy="898854"/>
          </a:xfrm>
        </p:spPr>
        <p:txBody>
          <a:bodyPr>
            <a:normAutofit fontScale="90000"/>
          </a:bodyPr>
          <a:lstStyle/>
          <a:p>
            <a:pPr lvl="0"/>
            <a:br>
              <a:rPr lang="tr-TR" sz="1400" dirty="0"/>
            </a:br>
            <a:br>
              <a:rPr lang="tr-TR" sz="1400" dirty="0"/>
            </a:br>
            <a:br>
              <a:rPr lang="tr-TR" sz="1400" dirty="0"/>
            </a:br>
            <a:br>
              <a:rPr lang="tr-TR" sz="1400" dirty="0"/>
            </a:br>
            <a:br>
              <a:rPr lang="tr-TR" sz="1400" dirty="0"/>
            </a:br>
            <a:br>
              <a:rPr lang="tr-TR" sz="1400" dirty="0"/>
            </a:br>
            <a:br>
              <a:rPr lang="tr-TR" sz="2000" i="1" dirty="0">
                <a:latin typeface="Calibri"/>
              </a:rPr>
            </a:br>
            <a:br>
              <a:rPr lang="tr-TR" sz="2000" i="1" dirty="0">
                <a:latin typeface="Calibri"/>
              </a:rPr>
            </a:br>
            <a:br>
              <a:rPr lang="tr-TR" sz="2000" i="1" dirty="0">
                <a:latin typeface="Calibri"/>
              </a:rPr>
            </a:br>
            <a:br>
              <a:rPr lang="tr-TR" sz="2000" i="1" dirty="0">
                <a:latin typeface="Calibri"/>
              </a:rPr>
            </a:br>
            <a:br>
              <a:rPr lang="tr-TR" sz="2000" i="1" dirty="0">
                <a:latin typeface="Calibri"/>
              </a:rPr>
            </a:br>
            <a:br>
              <a:rPr lang="tr-TR" sz="2000" i="1" dirty="0">
                <a:latin typeface="Calibri"/>
              </a:rPr>
            </a:br>
            <a:br>
              <a:rPr lang="tr-TR" sz="2000" i="1" dirty="0">
                <a:latin typeface="Calibri"/>
              </a:rPr>
            </a:br>
            <a:br>
              <a:rPr lang="tr-TR" sz="2000" i="1" dirty="0">
                <a:latin typeface="Calibri"/>
              </a:rPr>
            </a:br>
            <a:br>
              <a:rPr lang="tr-TR" sz="2000" i="1" dirty="0">
                <a:latin typeface="Calibri"/>
              </a:rPr>
            </a:br>
            <a:br>
              <a:rPr lang="tr-TR" sz="2000" i="1" dirty="0">
                <a:latin typeface="Calibri"/>
              </a:rPr>
            </a:br>
            <a:r>
              <a:rPr lang="tr-TR" sz="2000" i="1" dirty="0">
                <a:solidFill>
                  <a:schemeClr val="tx1"/>
                </a:solidFill>
                <a:latin typeface="Calibri"/>
              </a:rPr>
              <a:t>Yıldız </a:t>
            </a:r>
            <a:r>
              <a:rPr lang="tr-TR" sz="2000" i="1" dirty="0" err="1">
                <a:solidFill>
                  <a:schemeClr val="tx1"/>
                </a:solidFill>
                <a:latin typeface="Calibri"/>
              </a:rPr>
              <a:t>Tecnical</a:t>
            </a:r>
            <a:r>
              <a:rPr lang="tr-TR" sz="2000" i="1" dirty="0">
                <a:solidFill>
                  <a:schemeClr val="tx1"/>
                </a:solidFill>
                <a:latin typeface="Calibri"/>
              </a:rPr>
              <a:t> </a:t>
            </a:r>
            <a:r>
              <a:rPr lang="tr-TR" sz="2000" i="1" dirty="0" err="1">
                <a:solidFill>
                  <a:schemeClr val="tx1"/>
                </a:solidFill>
                <a:latin typeface="Calibri"/>
              </a:rPr>
              <a:t>University</a:t>
            </a:r>
            <a:br>
              <a:rPr lang="tr-TR" sz="2000" i="1" dirty="0">
                <a:solidFill>
                  <a:schemeClr val="tx1"/>
                </a:solidFill>
                <a:latin typeface="Calibri"/>
              </a:rPr>
            </a:br>
            <a:r>
              <a:rPr lang="tr-TR" sz="2000" i="1" dirty="0" err="1">
                <a:solidFill>
                  <a:schemeClr val="tx1"/>
                </a:solidFill>
                <a:latin typeface="Calibri"/>
              </a:rPr>
              <a:t>Faculty</a:t>
            </a:r>
            <a:r>
              <a:rPr lang="tr-TR" sz="2000" i="1" dirty="0">
                <a:solidFill>
                  <a:schemeClr val="tx1"/>
                </a:solidFill>
                <a:latin typeface="Calibri"/>
              </a:rPr>
              <a:t> of </a:t>
            </a:r>
            <a:r>
              <a:rPr lang="tr-TR" sz="2000" i="1" dirty="0" err="1">
                <a:solidFill>
                  <a:schemeClr val="tx1"/>
                </a:solidFill>
                <a:latin typeface="Calibri"/>
              </a:rPr>
              <a:t>Chemistry</a:t>
            </a:r>
            <a:r>
              <a:rPr lang="tr-TR" sz="2000" i="1" dirty="0">
                <a:solidFill>
                  <a:schemeClr val="tx1"/>
                </a:solidFill>
                <a:latin typeface="Calibri"/>
              </a:rPr>
              <a:t> </a:t>
            </a:r>
            <a:r>
              <a:rPr lang="tr-TR" sz="2000" i="1" dirty="0" err="1">
                <a:solidFill>
                  <a:schemeClr val="tx1"/>
                </a:solidFill>
                <a:latin typeface="Calibri"/>
              </a:rPr>
              <a:t>and</a:t>
            </a:r>
            <a:r>
              <a:rPr lang="tr-TR" sz="2000" i="1" dirty="0">
                <a:solidFill>
                  <a:schemeClr val="tx1"/>
                </a:solidFill>
                <a:latin typeface="Calibri"/>
              </a:rPr>
              <a:t> </a:t>
            </a:r>
            <a:r>
              <a:rPr lang="tr-TR" sz="2000" i="1" dirty="0" err="1">
                <a:solidFill>
                  <a:schemeClr val="tx1"/>
                </a:solidFill>
                <a:latin typeface="Calibri"/>
              </a:rPr>
              <a:t>Metallurgy</a:t>
            </a:r>
            <a:br>
              <a:rPr lang="tr-TR" sz="2000" i="1" dirty="0">
                <a:solidFill>
                  <a:schemeClr val="tx1"/>
                </a:solidFill>
                <a:latin typeface="Calibri"/>
              </a:rPr>
            </a:br>
            <a:r>
              <a:rPr lang="tr-TR" sz="2000" i="1" dirty="0" err="1">
                <a:solidFill>
                  <a:schemeClr val="tx1"/>
                </a:solidFill>
                <a:latin typeface="Calibri"/>
              </a:rPr>
              <a:t>Metallurgical</a:t>
            </a:r>
            <a:r>
              <a:rPr lang="tr-TR" sz="2000" i="1" dirty="0">
                <a:solidFill>
                  <a:schemeClr val="tx1"/>
                </a:solidFill>
                <a:latin typeface="Calibri"/>
              </a:rPr>
              <a:t> </a:t>
            </a:r>
            <a:r>
              <a:rPr lang="tr-TR" sz="2000" i="1" dirty="0" err="1">
                <a:solidFill>
                  <a:schemeClr val="tx1"/>
                </a:solidFill>
                <a:latin typeface="Calibri"/>
              </a:rPr>
              <a:t>and</a:t>
            </a:r>
            <a:r>
              <a:rPr lang="tr-TR" sz="2000" i="1" dirty="0">
                <a:solidFill>
                  <a:schemeClr val="tx1"/>
                </a:solidFill>
                <a:latin typeface="Calibri"/>
              </a:rPr>
              <a:t> </a:t>
            </a:r>
            <a:r>
              <a:rPr lang="tr-TR" sz="2000" i="1" dirty="0" err="1">
                <a:solidFill>
                  <a:schemeClr val="tx1"/>
                </a:solidFill>
                <a:latin typeface="Calibri"/>
              </a:rPr>
              <a:t>Materials</a:t>
            </a:r>
            <a:r>
              <a:rPr lang="tr-TR" sz="2000" i="1" dirty="0">
                <a:solidFill>
                  <a:schemeClr val="tx1"/>
                </a:solidFill>
                <a:latin typeface="Calibri"/>
              </a:rPr>
              <a:t> </a:t>
            </a:r>
            <a:r>
              <a:rPr lang="tr-TR" sz="2000" i="1" dirty="0" err="1">
                <a:solidFill>
                  <a:schemeClr val="tx1"/>
                </a:solidFill>
                <a:latin typeface="Calibri"/>
              </a:rPr>
              <a:t>Engineering</a:t>
            </a:r>
            <a:br>
              <a:rPr lang="tr-TR" sz="2000" i="1" dirty="0">
                <a:solidFill>
                  <a:schemeClr val="tx1"/>
                </a:solidFill>
                <a:latin typeface="Calibri"/>
              </a:rPr>
            </a:br>
            <a:r>
              <a:rPr lang="en-US" sz="2000" b="1" dirty="0">
                <a:solidFill>
                  <a:srgbClr val="FF0000"/>
                </a:solidFill>
                <a:latin typeface="Calibri"/>
              </a:rPr>
              <a:t>MEM/MSE 4831-TASARIM UYGULAMALARI/DESIGN APPLICATIONS </a:t>
            </a:r>
            <a:br>
              <a:rPr lang="en-US" sz="2000" b="1" dirty="0">
                <a:latin typeface="Calibri"/>
              </a:rPr>
            </a:br>
            <a:br>
              <a:rPr lang="en-US" sz="2000" b="1" dirty="0">
                <a:latin typeface="Calibri"/>
              </a:rPr>
            </a:br>
            <a:r>
              <a:rPr lang="en-US" sz="2000" b="1" i="1" dirty="0" err="1">
                <a:latin typeface="Calibri"/>
              </a:rPr>
              <a:t>Tasarım</a:t>
            </a:r>
            <a:r>
              <a:rPr lang="en-US" sz="2000" b="1" i="1" dirty="0">
                <a:latin typeface="Calibri"/>
              </a:rPr>
              <a:t> </a:t>
            </a:r>
            <a:r>
              <a:rPr lang="en-US" sz="2000" b="1" i="1" dirty="0" err="1">
                <a:latin typeface="Calibri"/>
              </a:rPr>
              <a:t>Başlığı</a:t>
            </a:r>
            <a:r>
              <a:rPr lang="en-US" sz="2000" b="1" i="1" dirty="0">
                <a:latin typeface="Calibri"/>
              </a:rPr>
              <a:t>/Title of the Design:</a:t>
            </a:r>
            <a:br>
              <a:rPr lang="en-US" sz="2000" b="1" i="1" dirty="0">
                <a:latin typeface="Calibri"/>
              </a:rPr>
            </a:br>
            <a:br>
              <a:rPr lang="en-US" sz="2000" i="1" dirty="0">
                <a:latin typeface="Calibri"/>
              </a:rPr>
            </a:br>
            <a:endParaRPr lang="en-US" sz="2000" i="1" dirty="0">
              <a:latin typeface="Calibri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7CE7697-B137-0986-470A-21B030E725E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69232" y="4156405"/>
            <a:ext cx="7772399" cy="1752603"/>
          </a:xfrm>
        </p:spPr>
        <p:txBody>
          <a:bodyPr/>
          <a:lstStyle/>
          <a:p>
            <a:pPr lvl="0">
              <a:spcBef>
                <a:spcPts val="500"/>
              </a:spcBef>
            </a:pPr>
            <a:r>
              <a:rPr lang="tr-TR" sz="2000" b="1" i="1" dirty="0">
                <a:solidFill>
                  <a:srgbClr val="000099"/>
                </a:solidFill>
                <a:latin typeface="Calibri"/>
              </a:rPr>
              <a:t>Grup No/ </a:t>
            </a:r>
            <a:r>
              <a:rPr lang="tr-TR" sz="2000" b="1" i="1" dirty="0" err="1">
                <a:solidFill>
                  <a:srgbClr val="000099"/>
                </a:solidFill>
                <a:latin typeface="Calibri"/>
              </a:rPr>
              <a:t>Group</a:t>
            </a:r>
            <a:r>
              <a:rPr lang="tr-TR" sz="2000" b="1" i="1" dirty="0">
                <a:solidFill>
                  <a:srgbClr val="000099"/>
                </a:solidFill>
                <a:latin typeface="Calibri"/>
              </a:rPr>
              <a:t> </a:t>
            </a:r>
            <a:r>
              <a:rPr lang="tr-TR" sz="2000" b="1" i="1" dirty="0" err="1">
                <a:solidFill>
                  <a:srgbClr val="000099"/>
                </a:solidFill>
                <a:latin typeface="Calibri"/>
              </a:rPr>
              <a:t>Number</a:t>
            </a:r>
            <a:r>
              <a:rPr lang="tr-TR" sz="2000" b="1" i="1" dirty="0">
                <a:solidFill>
                  <a:srgbClr val="000099"/>
                </a:solidFill>
                <a:latin typeface="Calibri"/>
              </a:rPr>
              <a:t>: </a:t>
            </a:r>
          </a:p>
          <a:p>
            <a:pPr lvl="0">
              <a:spcBef>
                <a:spcPts val="500"/>
              </a:spcBef>
            </a:pPr>
            <a:r>
              <a:rPr lang="tr-TR" sz="2000" b="1" i="1" dirty="0">
                <a:solidFill>
                  <a:srgbClr val="000099"/>
                </a:solidFill>
                <a:latin typeface="Calibri"/>
              </a:rPr>
              <a:t>Grup Üyeleri/</a:t>
            </a:r>
            <a:r>
              <a:rPr lang="tr-TR" sz="2000" b="1" i="1" dirty="0" err="1">
                <a:solidFill>
                  <a:srgbClr val="000099"/>
                </a:solidFill>
                <a:latin typeface="Calibri"/>
              </a:rPr>
              <a:t>Members</a:t>
            </a:r>
            <a:r>
              <a:rPr lang="tr-TR" sz="2000" b="1" i="1" dirty="0">
                <a:solidFill>
                  <a:srgbClr val="000099"/>
                </a:solidFill>
                <a:latin typeface="Calibri"/>
              </a:rPr>
              <a:t> of </a:t>
            </a:r>
            <a:r>
              <a:rPr lang="tr-TR" sz="2000" b="1" i="1" dirty="0" err="1">
                <a:solidFill>
                  <a:srgbClr val="000099"/>
                </a:solidFill>
                <a:latin typeface="Calibri"/>
              </a:rPr>
              <a:t>the</a:t>
            </a:r>
            <a:r>
              <a:rPr lang="tr-TR" sz="2000" b="1" i="1" dirty="0">
                <a:solidFill>
                  <a:srgbClr val="000099"/>
                </a:solidFill>
                <a:latin typeface="Calibri"/>
              </a:rPr>
              <a:t> </a:t>
            </a:r>
            <a:r>
              <a:rPr lang="tr-TR" sz="2000" b="1" i="1" dirty="0" err="1">
                <a:solidFill>
                  <a:srgbClr val="000099"/>
                </a:solidFill>
                <a:latin typeface="Calibri"/>
              </a:rPr>
              <a:t>Group</a:t>
            </a:r>
            <a:endParaRPr lang="tr-TR" sz="2000" b="1" i="1" dirty="0">
              <a:solidFill>
                <a:srgbClr val="000099"/>
              </a:solidFill>
              <a:latin typeface="Calibri"/>
            </a:endParaRPr>
          </a:p>
          <a:p>
            <a:pPr lvl="0">
              <a:spcBef>
                <a:spcPts val="500"/>
              </a:spcBef>
            </a:pPr>
            <a:r>
              <a:rPr lang="tr-TR" sz="2000" b="1" i="1" dirty="0">
                <a:solidFill>
                  <a:srgbClr val="000099"/>
                </a:solidFill>
                <a:latin typeface="Calibri"/>
              </a:rPr>
              <a:t>ÖĞRENCI NO-AD SOYAD/ STUDENT NUMBER-NAME SURNAME</a:t>
            </a:r>
          </a:p>
          <a:p>
            <a:pPr lvl="0">
              <a:spcBef>
                <a:spcPts val="500"/>
              </a:spcBef>
            </a:pPr>
            <a:endParaRPr lang="tr-TR" sz="2000" b="1" i="1" dirty="0">
              <a:solidFill>
                <a:srgbClr val="000099"/>
              </a:solidFill>
              <a:latin typeface="Calibri"/>
            </a:endParaRPr>
          </a:p>
          <a:p>
            <a:pPr lvl="0">
              <a:spcBef>
                <a:spcPts val="500"/>
              </a:spcBef>
            </a:pPr>
            <a:endParaRPr lang="tr-TR" sz="2000" b="1" i="1" dirty="0">
              <a:solidFill>
                <a:srgbClr val="000099"/>
              </a:solidFill>
              <a:latin typeface="Calibri"/>
            </a:endParaRPr>
          </a:p>
          <a:p>
            <a:pPr lvl="0">
              <a:spcBef>
                <a:spcPts val="500"/>
              </a:spcBef>
            </a:pPr>
            <a:r>
              <a:rPr lang="en-US" sz="2000" b="1" i="1" dirty="0" err="1">
                <a:solidFill>
                  <a:schemeClr val="accent1"/>
                </a:solidFill>
                <a:latin typeface="Calibri"/>
              </a:rPr>
              <a:t>Danışman</a:t>
            </a:r>
            <a:r>
              <a:rPr lang="en-US" sz="2000" b="1" i="1" dirty="0">
                <a:solidFill>
                  <a:schemeClr val="accent1"/>
                </a:solidFill>
                <a:latin typeface="Calibri"/>
              </a:rPr>
              <a:t>/ Supervisor</a:t>
            </a:r>
            <a:r>
              <a:rPr lang="tr-TR" sz="2000" b="1" i="1" dirty="0">
                <a:solidFill>
                  <a:schemeClr val="accent1"/>
                </a:solidFill>
                <a:latin typeface="Calibri"/>
              </a:rPr>
              <a:t>: </a:t>
            </a:r>
          </a:p>
        </p:txBody>
      </p:sp>
      <p:sp>
        <p:nvSpPr>
          <p:cNvPr id="4" name="Altbilgi Yer Tutucusu 3">
            <a:extLst>
              <a:ext uri="{FF2B5EF4-FFF2-40B4-BE49-F238E27FC236}">
                <a16:creationId xmlns:a16="http://schemas.microsoft.com/office/drawing/2014/main" id="{B73DE7A0-3397-56A6-B153-D59DAB081424}"/>
              </a:ext>
            </a:extLst>
          </p:cNvPr>
          <p:cNvSpPr txBox="1"/>
          <p:nvPr/>
        </p:nvSpPr>
        <p:spPr>
          <a:xfrm>
            <a:off x="685800" y="6248396"/>
            <a:ext cx="77724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1" u="none" strike="noStrike" kern="1200" cap="none" spc="0" baseline="0" dirty="0">
                <a:solidFill>
                  <a:srgbClr val="000099"/>
                </a:solidFill>
                <a:uFillTx/>
                <a:latin typeface="Calibri"/>
              </a:rPr>
              <a:t>Tarih/</a:t>
            </a:r>
            <a:r>
              <a:rPr lang="tr-TR" sz="2000" b="1" i="1" u="none" strike="noStrike" kern="1200" cap="none" spc="0" baseline="0" dirty="0" err="1">
                <a:solidFill>
                  <a:srgbClr val="000099"/>
                </a:solidFill>
                <a:uFillTx/>
                <a:latin typeface="Calibri"/>
              </a:rPr>
              <a:t>Date</a:t>
            </a:r>
            <a:endParaRPr lang="tr-TR" sz="2000" b="1" i="1" u="none" strike="noStrike" kern="1200" cap="none" spc="0" baseline="0" dirty="0">
              <a:solidFill>
                <a:srgbClr val="000099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9D477B-14D7-EECE-D97C-E4D41203B6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33371"/>
            <a:ext cx="9144000" cy="895353"/>
          </a:xfrm>
        </p:spPr>
        <p:txBody>
          <a:bodyPr/>
          <a:lstStyle/>
          <a:p>
            <a:pPr lvl="0"/>
            <a:r>
              <a:rPr lang="tr-TR" b="1" dirty="0"/>
              <a:t>ARAŞTIRMA SORUSU/RESEARCH QUESTION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A6DA09C-EC53-0AD0-13A4-FC7BF09637B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1C4E79B-4646-00A0-E7A6-6B12AA0600AF}"/>
              </a:ext>
            </a:extLst>
          </p:cNvPr>
          <p:cNvSpPr txBox="1"/>
          <p:nvPr/>
        </p:nvSpPr>
        <p:spPr>
          <a:xfrm>
            <a:off x="2051054" y="6248396"/>
            <a:ext cx="6121395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1" u="none" strike="noStrike" kern="1200" cap="none" spc="0" baseline="0" dirty="0">
                <a:solidFill>
                  <a:srgbClr val="000099"/>
                </a:solidFill>
                <a:uFillTx/>
                <a:latin typeface="Calibri"/>
              </a:rPr>
              <a:t>Tasarım Başlığı/ </a:t>
            </a:r>
            <a:r>
              <a:rPr lang="tr-TR" sz="1800" b="1" i="1" u="none" strike="noStrike" kern="1200" cap="none" spc="0" baseline="0" dirty="0" err="1">
                <a:solidFill>
                  <a:srgbClr val="000099"/>
                </a:solidFill>
                <a:uFillTx/>
                <a:latin typeface="Calibri"/>
              </a:rPr>
              <a:t>Title</a:t>
            </a:r>
            <a:r>
              <a:rPr lang="tr-TR" sz="1800" b="1" i="1" u="none" strike="noStrike" kern="1200" cap="none" spc="0" baseline="0" dirty="0">
                <a:solidFill>
                  <a:srgbClr val="000099"/>
                </a:solidFill>
                <a:uFillTx/>
                <a:latin typeface="Calibri"/>
              </a:rPr>
              <a:t> of </a:t>
            </a:r>
            <a:r>
              <a:rPr lang="tr-TR" sz="1800" b="1" i="1" u="none" strike="noStrike" kern="1200" cap="none" spc="0" baseline="0" dirty="0" err="1">
                <a:solidFill>
                  <a:srgbClr val="000099"/>
                </a:solidFill>
                <a:uFillTx/>
                <a:latin typeface="Calibri"/>
              </a:rPr>
              <a:t>the</a:t>
            </a:r>
            <a:r>
              <a:rPr lang="tr-TR" sz="1800" b="1" i="1" u="none" strike="noStrike" kern="1200" cap="none" spc="0" baseline="0" dirty="0">
                <a:solidFill>
                  <a:srgbClr val="000099"/>
                </a:solidFill>
                <a:uFillTx/>
                <a:latin typeface="Calibri"/>
              </a:rPr>
              <a:t> </a:t>
            </a:r>
            <a:r>
              <a:rPr lang="tr-TR" sz="1800" b="1" i="1" u="none" strike="noStrike" kern="1200" cap="none" spc="0" baseline="0" dirty="0" err="1">
                <a:solidFill>
                  <a:srgbClr val="000099"/>
                </a:solidFill>
                <a:uFillTx/>
                <a:latin typeface="Calibri"/>
              </a:rPr>
              <a:t>design</a:t>
            </a:r>
            <a:endParaRPr lang="tr-TR" sz="1800" b="1" i="1" u="none" strike="noStrike" kern="1200" cap="none" spc="0" baseline="0" dirty="0">
              <a:solidFill>
                <a:srgbClr val="000099"/>
              </a:solidFill>
              <a:uFillTx/>
              <a:latin typeface="Calibri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C55E851-FB0F-7999-2773-948B12D53A88}"/>
              </a:ext>
            </a:extLst>
          </p:cNvPr>
          <p:cNvSpPr txBox="1"/>
          <p:nvPr/>
        </p:nvSpPr>
        <p:spPr>
          <a:xfrm>
            <a:off x="8686800" y="6453185"/>
            <a:ext cx="461964" cy="4048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653A35B-2EC7-5F4C-9C57-DDE847B10C23}" type="slidenum">
              <a:rPr lang="tr-TR" sz="1200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</a:rPr>
              <a:t>2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</a:endParaRPr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1C458513-4BE4-57B2-E28A-59DFC5D8AB24}"/>
              </a:ext>
            </a:extLst>
          </p:cNvPr>
          <p:cNvSpPr txBox="1"/>
          <p:nvPr/>
        </p:nvSpPr>
        <p:spPr>
          <a:xfrm>
            <a:off x="1014417" y="6248396"/>
            <a:ext cx="1572372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1" u="none" strike="noStrike" kern="1200" cap="none" spc="0" baseline="0" dirty="0">
                <a:solidFill>
                  <a:srgbClr val="000099"/>
                </a:solidFill>
                <a:uFillTx/>
                <a:latin typeface="Calibri"/>
              </a:rPr>
              <a:t>Tarih/</a:t>
            </a:r>
            <a:r>
              <a:rPr lang="tr-TR" b="1" i="1" dirty="0" err="1">
                <a:solidFill>
                  <a:srgbClr val="000099"/>
                </a:solidFill>
                <a:latin typeface="Calibri"/>
              </a:rPr>
              <a:t>D</a:t>
            </a:r>
            <a:r>
              <a:rPr lang="tr-TR" sz="1800" b="1" i="1" u="none" strike="noStrike" kern="1200" cap="none" spc="0" baseline="0" dirty="0" err="1">
                <a:solidFill>
                  <a:srgbClr val="000099"/>
                </a:solidFill>
                <a:uFillTx/>
                <a:latin typeface="Calibri"/>
              </a:rPr>
              <a:t>ate</a:t>
            </a:r>
            <a:endParaRPr lang="tr-TR" sz="1800" b="1" i="1" u="none" strike="noStrike" kern="1200" cap="none" spc="0" baseline="0" dirty="0">
              <a:solidFill>
                <a:srgbClr val="000099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2EE1B3B-AB4A-B4E0-45EC-3C2C3BE6D4E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lvl="0" indent="0">
              <a:spcBef>
                <a:spcPts val="500"/>
              </a:spcBef>
              <a:buNone/>
            </a:pPr>
            <a:endParaRPr lang="tr-TR" sz="2000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E53CB0C-BE3F-E594-84DE-94012CD1C3BC}"/>
              </a:ext>
            </a:extLst>
          </p:cNvPr>
          <p:cNvSpPr txBox="1"/>
          <p:nvPr/>
        </p:nvSpPr>
        <p:spPr>
          <a:xfrm>
            <a:off x="2051054" y="6248396"/>
            <a:ext cx="6121395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 dirty="0">
                <a:solidFill>
                  <a:srgbClr val="000099"/>
                </a:solidFill>
                <a:uFillTx/>
                <a:latin typeface="Calibri"/>
              </a:rPr>
              <a:t>Tasarım Başlığı/</a:t>
            </a:r>
            <a:r>
              <a:rPr lang="tr-TR" sz="1800" b="1" i="0" u="none" strike="noStrike" kern="1200" cap="none" spc="0" baseline="0" dirty="0" err="1">
                <a:solidFill>
                  <a:srgbClr val="000099"/>
                </a:solidFill>
                <a:uFillTx/>
                <a:latin typeface="Calibri"/>
              </a:rPr>
              <a:t>Title</a:t>
            </a:r>
            <a:r>
              <a:rPr lang="tr-TR" sz="1800" b="1" i="0" u="none" strike="noStrike" kern="1200" cap="none" spc="0" baseline="0" dirty="0">
                <a:solidFill>
                  <a:srgbClr val="000099"/>
                </a:solidFill>
                <a:uFillTx/>
                <a:latin typeface="Calibri"/>
              </a:rPr>
              <a:t> of </a:t>
            </a:r>
            <a:r>
              <a:rPr lang="tr-TR" sz="1800" b="1" i="0" u="none" strike="noStrike" kern="1200" cap="none" spc="0" baseline="0" dirty="0" err="1">
                <a:solidFill>
                  <a:srgbClr val="000099"/>
                </a:solidFill>
                <a:uFillTx/>
                <a:latin typeface="Calibri"/>
              </a:rPr>
              <a:t>the</a:t>
            </a:r>
            <a:r>
              <a:rPr lang="tr-TR" sz="1800" b="1" i="0" u="none" strike="noStrike" kern="1200" cap="none" spc="0" baseline="0" dirty="0">
                <a:solidFill>
                  <a:srgbClr val="000099"/>
                </a:solidFill>
                <a:uFillTx/>
                <a:latin typeface="Calibri"/>
              </a:rPr>
              <a:t> </a:t>
            </a:r>
            <a:r>
              <a:rPr lang="tr-TR" b="1" dirty="0">
                <a:solidFill>
                  <a:srgbClr val="000099"/>
                </a:solidFill>
                <a:latin typeface="Calibri"/>
              </a:rPr>
              <a:t>D</a:t>
            </a:r>
            <a:r>
              <a:rPr lang="tr-TR" sz="1800" b="1" i="0" u="none" strike="noStrike" kern="1200" cap="none" spc="0" baseline="0" dirty="0">
                <a:solidFill>
                  <a:srgbClr val="000099"/>
                </a:solidFill>
                <a:uFillTx/>
                <a:latin typeface="Calibri"/>
              </a:rPr>
              <a:t>esign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1F6B59A-8AF9-827A-ABEC-888F571CBBC2}"/>
              </a:ext>
            </a:extLst>
          </p:cNvPr>
          <p:cNvSpPr txBox="1"/>
          <p:nvPr/>
        </p:nvSpPr>
        <p:spPr>
          <a:xfrm>
            <a:off x="8686800" y="6453185"/>
            <a:ext cx="461964" cy="4048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AABD457-23A2-AF48-A0DC-F9B220663312}" type="slidenum">
              <a:t>3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</a:endParaRPr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5F52FA52-315C-41F3-4DE4-0B8B5EC0532B}"/>
              </a:ext>
            </a:extLst>
          </p:cNvPr>
          <p:cNvSpPr txBox="1"/>
          <p:nvPr/>
        </p:nvSpPr>
        <p:spPr>
          <a:xfrm>
            <a:off x="1014417" y="6248396"/>
            <a:ext cx="1415962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 dirty="0">
                <a:solidFill>
                  <a:srgbClr val="000099"/>
                </a:solidFill>
                <a:uFillTx/>
                <a:latin typeface="Calibri"/>
              </a:rPr>
              <a:t>Tarih/</a:t>
            </a:r>
            <a:r>
              <a:rPr lang="tr-TR" sz="1800" b="1" i="0" u="none" strike="noStrike" kern="1200" cap="none" spc="0" baseline="0" dirty="0" err="1">
                <a:solidFill>
                  <a:srgbClr val="000099"/>
                </a:solidFill>
                <a:uFillTx/>
                <a:latin typeface="Calibri"/>
              </a:rPr>
              <a:t>Date</a:t>
            </a:r>
            <a:endParaRPr lang="tr-TR" sz="1800" b="1" i="0" u="none" strike="noStrike" kern="1200" cap="none" spc="0" baseline="0" dirty="0">
              <a:solidFill>
                <a:srgbClr val="000099"/>
              </a:solidFill>
              <a:uFillTx/>
              <a:latin typeface="Calibri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B43297E7-3E5D-55AA-7B7A-EA64499EACBF}"/>
              </a:ext>
            </a:extLst>
          </p:cNvPr>
          <p:cNvSpPr txBox="1"/>
          <p:nvPr/>
        </p:nvSpPr>
        <p:spPr>
          <a:xfrm>
            <a:off x="576593" y="553453"/>
            <a:ext cx="8218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accent1"/>
                </a:solidFill>
              </a:rPr>
              <a:t>HİPOTEZ/ HYTOTHESIS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114EF6-A328-572D-0BBD-9F006FF442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309" y="164923"/>
            <a:ext cx="8218490" cy="895353"/>
          </a:xfrm>
        </p:spPr>
        <p:txBody>
          <a:bodyPr/>
          <a:lstStyle/>
          <a:p>
            <a:pPr lvl="0"/>
            <a:r>
              <a:rPr lang="tr-TR" b="1" dirty="0"/>
              <a:t>TASARIM ve KISITLAR/DESIGN AND CONSTRAINTS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4BD5AB0-0EEA-E695-3CF6-230D706630F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spcBef>
                <a:spcPts val="500"/>
              </a:spcBef>
            </a:pPr>
            <a:r>
              <a:rPr lang="tr-TR" sz="2000" dirty="0"/>
              <a:t>Tasarımınızın çizimi ve dizaynı ve kısıtlar buraya görsel olarak eklenmeli ve açıklanmalıdır/Technical </a:t>
            </a:r>
            <a:r>
              <a:rPr lang="tr-TR" sz="2000" dirty="0" err="1"/>
              <a:t>Drawing</a:t>
            </a:r>
            <a:r>
              <a:rPr lang="tr-TR" sz="2000" dirty="0"/>
              <a:t> of </a:t>
            </a:r>
            <a:r>
              <a:rPr lang="tr-TR" sz="2000" dirty="0" err="1"/>
              <a:t>the</a:t>
            </a:r>
            <a:r>
              <a:rPr lang="tr-TR" sz="2000" dirty="0"/>
              <a:t> Design 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Constraints</a:t>
            </a:r>
            <a:r>
              <a:rPr lang="tr-TR" sz="2000" dirty="0"/>
              <a:t>  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0FBB341-D419-8B19-E65F-3D66BE1097F0}"/>
              </a:ext>
            </a:extLst>
          </p:cNvPr>
          <p:cNvSpPr txBox="1"/>
          <p:nvPr/>
        </p:nvSpPr>
        <p:spPr>
          <a:xfrm>
            <a:off x="2051054" y="6248396"/>
            <a:ext cx="6121395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Tasarım Başlığı/</a:t>
            </a:r>
            <a:r>
              <a:rPr lang="tr-TR" sz="18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Title</a:t>
            </a:r>
            <a:r>
              <a:rPr lang="tr-TR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of </a:t>
            </a:r>
            <a:r>
              <a:rPr lang="tr-TR" sz="18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the</a:t>
            </a:r>
            <a:r>
              <a:rPr lang="tr-TR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tr-TR" b="1" dirty="0">
                <a:solidFill>
                  <a:srgbClr val="000000"/>
                </a:solidFill>
                <a:latin typeface="Calibri"/>
              </a:rPr>
              <a:t>D</a:t>
            </a:r>
            <a:r>
              <a:rPr lang="tr-TR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esign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083CC04-8057-614A-7FFB-0C6F2F0F10CE}"/>
              </a:ext>
            </a:extLst>
          </p:cNvPr>
          <p:cNvSpPr txBox="1"/>
          <p:nvPr/>
        </p:nvSpPr>
        <p:spPr>
          <a:xfrm>
            <a:off x="8686800" y="6453185"/>
            <a:ext cx="461964" cy="4048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8FAEB44-2891-4946-AC29-014DD15D14A3}" type="slidenum">
              <a:t>4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</a:endParaRPr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7ED3D6B9-5AD2-A5DD-412A-32F7E19DC2B4}"/>
              </a:ext>
            </a:extLst>
          </p:cNvPr>
          <p:cNvSpPr txBox="1"/>
          <p:nvPr/>
        </p:nvSpPr>
        <p:spPr>
          <a:xfrm>
            <a:off x="1014417" y="6248396"/>
            <a:ext cx="1379867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Tarih/</a:t>
            </a:r>
            <a:r>
              <a:rPr lang="tr-TR" sz="18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Date</a:t>
            </a:r>
            <a:endParaRPr lang="tr-TR" sz="18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D8BB24-B2C1-2448-D63E-30C83DFE59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309" y="468090"/>
            <a:ext cx="8218490" cy="895353"/>
          </a:xfrm>
        </p:spPr>
        <p:txBody>
          <a:bodyPr/>
          <a:lstStyle/>
          <a:p>
            <a:pPr lvl="0"/>
            <a:r>
              <a:rPr lang="tr-TR" sz="2400" b="1" dirty="0"/>
              <a:t>BM SÜRDÜRÜLEBİLİR KALKINMA AMAÇLARINA KATKISI/CONTRIBUTION TO UN SUSTAINABLE DEVELOPMENT GOALS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5AE6CD8-ADFE-B505-05F2-C3882881EE0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7506" y="1376364"/>
            <a:ext cx="9036494" cy="4754559"/>
          </a:xfrm>
        </p:spPr>
        <p:txBody>
          <a:bodyPr/>
          <a:lstStyle/>
          <a:p>
            <a:pPr lvl="0">
              <a:spcBef>
                <a:spcPts val="500"/>
              </a:spcBef>
            </a:pPr>
            <a:r>
              <a:rPr lang="tr-TR" sz="1600" dirty="0"/>
              <a:t>Tasarımınız 17 farklı sürdürülebilir kalkınma amaçlarından birine hitap etmelidir ve katkı sağlanan amacın </a:t>
            </a:r>
            <a:r>
              <a:rPr lang="tr-TR" sz="1600" b="1" u="sng" dirty="0">
                <a:solidFill>
                  <a:srgbClr val="FF0000"/>
                </a:solidFill>
              </a:rPr>
              <a:t>logosu poster ve sunuma </a:t>
            </a:r>
            <a:r>
              <a:rPr lang="tr-TR" sz="1600" dirty="0"/>
              <a:t>aşağıdan seçilerek eklenmesi zorunludur/Design </a:t>
            </a:r>
            <a:r>
              <a:rPr lang="tr-TR" sz="1600" dirty="0" err="1"/>
              <a:t>work</a:t>
            </a:r>
            <a:r>
              <a:rPr lang="tr-TR" sz="1600" dirty="0"/>
              <a:t> </a:t>
            </a:r>
            <a:r>
              <a:rPr lang="tr-TR" sz="1600" dirty="0" err="1"/>
              <a:t>should</a:t>
            </a:r>
            <a:r>
              <a:rPr lang="tr-TR" sz="1600" dirty="0"/>
              <a:t> </a:t>
            </a:r>
            <a:r>
              <a:rPr lang="tr-TR" sz="1600" dirty="0" err="1"/>
              <a:t>conribute</a:t>
            </a:r>
            <a:r>
              <a:rPr lang="tr-TR" sz="1600" dirty="0"/>
              <a:t> at </a:t>
            </a:r>
            <a:r>
              <a:rPr lang="tr-TR" sz="1600" dirty="0" err="1"/>
              <a:t>least</a:t>
            </a:r>
            <a:r>
              <a:rPr lang="tr-TR" sz="1600" dirty="0"/>
              <a:t> on of </a:t>
            </a:r>
            <a:r>
              <a:rPr lang="tr-TR" sz="1600" dirty="0" err="1"/>
              <a:t>the</a:t>
            </a:r>
            <a:r>
              <a:rPr lang="tr-TR" sz="1600" dirty="0"/>
              <a:t> UN </a:t>
            </a:r>
            <a:r>
              <a:rPr lang="tr-TR" sz="1600" dirty="0" err="1"/>
              <a:t>golas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related</a:t>
            </a:r>
            <a:r>
              <a:rPr lang="tr-TR" sz="1600" dirty="0"/>
              <a:t> logo </a:t>
            </a:r>
            <a:r>
              <a:rPr lang="tr-TR" sz="1600" dirty="0" err="1"/>
              <a:t>should</a:t>
            </a:r>
            <a:r>
              <a:rPr lang="tr-TR" sz="1600" dirty="0"/>
              <a:t> be </a:t>
            </a:r>
            <a:r>
              <a:rPr lang="tr-TR" sz="1600" dirty="0" err="1"/>
              <a:t>added</a:t>
            </a:r>
            <a:r>
              <a:rPr lang="tr-TR" sz="1600" dirty="0"/>
              <a:t> </a:t>
            </a:r>
            <a:r>
              <a:rPr lang="tr-TR" sz="1600" dirty="0" err="1"/>
              <a:t>to</a:t>
            </a:r>
            <a:r>
              <a:rPr lang="tr-TR" sz="1600" dirty="0"/>
              <a:t> </a:t>
            </a:r>
            <a:r>
              <a:rPr lang="tr-TR" sz="1600" dirty="0" err="1"/>
              <a:t>presentation</a:t>
            </a:r>
            <a:r>
              <a:rPr lang="tr-TR" sz="1600" dirty="0"/>
              <a:t> 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5889916-DAB4-8735-7818-E64338B23E7A}"/>
              </a:ext>
            </a:extLst>
          </p:cNvPr>
          <p:cNvSpPr txBox="1"/>
          <p:nvPr/>
        </p:nvSpPr>
        <p:spPr>
          <a:xfrm>
            <a:off x="2051054" y="6248396"/>
            <a:ext cx="6121395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Tasarım Başlığı/</a:t>
            </a:r>
            <a:r>
              <a:rPr lang="tr-TR" sz="18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Title</a:t>
            </a:r>
            <a:r>
              <a:rPr lang="tr-TR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of </a:t>
            </a:r>
            <a:r>
              <a:rPr lang="tr-TR" sz="18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The</a:t>
            </a:r>
            <a:r>
              <a:rPr lang="tr-TR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Design 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217C4B0-07A5-3BA1-ADCB-50347C5F71E8}"/>
              </a:ext>
            </a:extLst>
          </p:cNvPr>
          <p:cNvSpPr txBox="1"/>
          <p:nvPr/>
        </p:nvSpPr>
        <p:spPr>
          <a:xfrm>
            <a:off x="8686800" y="6453185"/>
            <a:ext cx="461964" cy="4048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19F8234-F323-4B46-8673-4752B753C8D6}" type="slidenum">
              <a:t>5</a:t>
            </a:fld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</a:endParaRPr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87019576-9C5A-DE35-2716-A8A076F35A33}"/>
              </a:ext>
            </a:extLst>
          </p:cNvPr>
          <p:cNvSpPr txBox="1"/>
          <p:nvPr/>
        </p:nvSpPr>
        <p:spPr>
          <a:xfrm>
            <a:off x="1014417" y="6248396"/>
            <a:ext cx="1692688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Tarih/</a:t>
            </a:r>
            <a:r>
              <a:rPr lang="tr-TR" sz="18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Date</a:t>
            </a:r>
            <a:endParaRPr lang="tr-TR" sz="18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CC3DB0A-B23C-8183-9814-A80BE0D3CE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29" t="45075" r="124125" b="74272"/>
          <a:stretch>
            <a:fillRect/>
          </a:stretch>
        </p:blipFill>
        <p:spPr>
          <a:xfrm>
            <a:off x="107506" y="2348883"/>
            <a:ext cx="1296143" cy="12241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2" descr="Sürdürülebilir Kalkınma Hedefleri Neden Önemli?">
            <a:extLst>
              <a:ext uri="{FF2B5EF4-FFF2-40B4-BE49-F238E27FC236}">
                <a16:creationId xmlns:a16="http://schemas.microsoft.com/office/drawing/2014/main" id="{BF6265DF-7784-3BD7-525C-AC002112FF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305" t="30821" r="66597" b="48879"/>
          <a:stretch>
            <a:fillRect/>
          </a:stretch>
        </p:blipFill>
        <p:spPr>
          <a:xfrm>
            <a:off x="1524003" y="2348883"/>
            <a:ext cx="1296143" cy="12241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4" descr="Sürdürülebilir Kalkınma Hedefleri Neden Önemli?">
            <a:extLst>
              <a:ext uri="{FF2B5EF4-FFF2-40B4-BE49-F238E27FC236}">
                <a16:creationId xmlns:a16="http://schemas.microsoft.com/office/drawing/2014/main" id="{BA2A4397-12C0-6B75-DDCD-F365E4C7B9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070" t="29617" r="50833" b="48879"/>
          <a:stretch>
            <a:fillRect/>
          </a:stretch>
        </p:blipFill>
        <p:spPr>
          <a:xfrm>
            <a:off x="2939750" y="2313642"/>
            <a:ext cx="1296143" cy="12961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6" descr="Sürdürülebilir Kalkınma Hedefleri Neden Önemli?">
            <a:extLst>
              <a:ext uri="{FF2B5EF4-FFF2-40B4-BE49-F238E27FC236}">
                <a16:creationId xmlns:a16="http://schemas.microsoft.com/office/drawing/2014/main" id="{865C8AFA-94AE-8BF6-043B-DBD086BC84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833" t="29617" r="35070" b="48879"/>
          <a:stretch>
            <a:fillRect/>
          </a:stretch>
        </p:blipFill>
        <p:spPr>
          <a:xfrm>
            <a:off x="4325395" y="2313642"/>
            <a:ext cx="1296143" cy="12961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8" descr="Sürdürülebilir Kalkınma Hedefleri Neden Önemli?">
            <a:extLst>
              <a:ext uri="{FF2B5EF4-FFF2-40B4-BE49-F238E27FC236}">
                <a16:creationId xmlns:a16="http://schemas.microsoft.com/office/drawing/2014/main" id="{0AF73D97-9F63-7D9E-50A4-A60FBF5658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386" t="29617" r="18518" b="48879"/>
          <a:stretch>
            <a:fillRect/>
          </a:stretch>
        </p:blipFill>
        <p:spPr>
          <a:xfrm>
            <a:off x="5711031" y="2313642"/>
            <a:ext cx="1296143" cy="12961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10" descr="Sürdürülebilir Kalkınma Hedefleri Neden Önemli?">
            <a:extLst>
              <a:ext uri="{FF2B5EF4-FFF2-40B4-BE49-F238E27FC236}">
                <a16:creationId xmlns:a16="http://schemas.microsoft.com/office/drawing/2014/main" id="{12EF7DD4-E733-553C-74D3-89759C0C8D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3150" t="29617" r="2753" b="48879"/>
          <a:stretch>
            <a:fillRect/>
          </a:stretch>
        </p:blipFill>
        <p:spPr>
          <a:xfrm>
            <a:off x="7096667" y="2305074"/>
            <a:ext cx="1296143" cy="12961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12" descr="Sürdürülebilir Kalkınma Hedefleri Neden Önemli?">
            <a:extLst>
              <a:ext uri="{FF2B5EF4-FFF2-40B4-BE49-F238E27FC236}">
                <a16:creationId xmlns:a16="http://schemas.microsoft.com/office/drawing/2014/main" id="{76ECC1A6-1804-344F-E61A-278D4835D4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53" t="53106" r="82361" b="26594"/>
          <a:stretch>
            <a:fillRect/>
          </a:stretch>
        </p:blipFill>
        <p:spPr>
          <a:xfrm>
            <a:off x="107506" y="3690490"/>
            <a:ext cx="1368152" cy="12241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14" descr="Sürdürülebilir Kalkınma Hedefleri Neden Önemli?">
            <a:extLst>
              <a:ext uri="{FF2B5EF4-FFF2-40B4-BE49-F238E27FC236}">
                <a16:creationId xmlns:a16="http://schemas.microsoft.com/office/drawing/2014/main" id="{34BA9CA8-E040-C767-6172-14B856412E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305" t="53106" r="66597" b="26594"/>
          <a:stretch>
            <a:fillRect/>
          </a:stretch>
        </p:blipFill>
        <p:spPr>
          <a:xfrm>
            <a:off x="1524003" y="3690490"/>
            <a:ext cx="1296143" cy="12241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16" descr="Sürdürülebilir Kalkınma Hedefleri Neden Önemli?">
            <a:extLst>
              <a:ext uri="{FF2B5EF4-FFF2-40B4-BE49-F238E27FC236}">
                <a16:creationId xmlns:a16="http://schemas.microsoft.com/office/drawing/2014/main" id="{2A35D4FF-7B1C-717B-C3EE-9713A83B3F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070" t="53106" r="50833" b="26594"/>
          <a:stretch>
            <a:fillRect/>
          </a:stretch>
        </p:blipFill>
        <p:spPr>
          <a:xfrm>
            <a:off x="2939750" y="3691999"/>
            <a:ext cx="1296143" cy="12241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Picture 18" descr="Sürdürülebilir Kalkınma Hedefleri Neden Önemli?">
            <a:extLst>
              <a:ext uri="{FF2B5EF4-FFF2-40B4-BE49-F238E27FC236}">
                <a16:creationId xmlns:a16="http://schemas.microsoft.com/office/drawing/2014/main" id="{53728424-AA89-85C3-4B5C-D0ADCDE5E5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833" t="53106" r="35070" b="26594"/>
          <a:stretch>
            <a:fillRect/>
          </a:stretch>
        </p:blipFill>
        <p:spPr>
          <a:xfrm>
            <a:off x="4325395" y="3690490"/>
            <a:ext cx="1296143" cy="12241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Picture 20" descr="Sürdürülebilir Kalkınma Hedefleri Neden Önemli?">
            <a:extLst>
              <a:ext uri="{FF2B5EF4-FFF2-40B4-BE49-F238E27FC236}">
                <a16:creationId xmlns:a16="http://schemas.microsoft.com/office/drawing/2014/main" id="{F75E417A-4685-842B-5587-E4563432F7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6597" t="53106" r="19305" b="26594"/>
          <a:stretch>
            <a:fillRect/>
          </a:stretch>
        </p:blipFill>
        <p:spPr>
          <a:xfrm>
            <a:off x="5711031" y="3690490"/>
            <a:ext cx="1296143" cy="12241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Picture 22" descr="Sürdürülebilir Kalkınma Hedefleri Neden Önemli?">
            <a:extLst>
              <a:ext uri="{FF2B5EF4-FFF2-40B4-BE49-F238E27FC236}">
                <a16:creationId xmlns:a16="http://schemas.microsoft.com/office/drawing/2014/main" id="{E43F8D17-CA0E-12A1-CE64-085870F42B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3408" t="53106" r="2494" b="26594"/>
          <a:stretch>
            <a:fillRect/>
          </a:stretch>
        </p:blipFill>
        <p:spPr>
          <a:xfrm>
            <a:off x="7109030" y="3690490"/>
            <a:ext cx="1296143" cy="12241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Picture 24" descr="Sürdürülebilir Kalkınma Hedefleri Neden Önemli?">
            <a:extLst>
              <a:ext uri="{FF2B5EF4-FFF2-40B4-BE49-F238E27FC236}">
                <a16:creationId xmlns:a16="http://schemas.microsoft.com/office/drawing/2014/main" id="{E97FAB38-D6B4-0CB7-122E-60600DD6B3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53" t="76884" r="82361" b="1612"/>
          <a:stretch>
            <a:fillRect/>
          </a:stretch>
        </p:blipFill>
        <p:spPr>
          <a:xfrm>
            <a:off x="107506" y="4969370"/>
            <a:ext cx="1368152" cy="12961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Picture 26" descr="Sürdürülebilir Kalkınma Hedefleri Neden Önemli?">
            <a:extLst>
              <a:ext uri="{FF2B5EF4-FFF2-40B4-BE49-F238E27FC236}">
                <a16:creationId xmlns:a16="http://schemas.microsoft.com/office/drawing/2014/main" id="{E01785DD-90F9-5FD3-B6C3-70129B4423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305" t="76884" r="66597" b="2946"/>
          <a:stretch>
            <a:fillRect/>
          </a:stretch>
        </p:blipFill>
        <p:spPr>
          <a:xfrm>
            <a:off x="1524003" y="5011113"/>
            <a:ext cx="1296143" cy="12162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1" name="Picture 28" descr="Sürdürülebilir Kalkınma Hedefleri Neden Önemli?">
            <a:extLst>
              <a:ext uri="{FF2B5EF4-FFF2-40B4-BE49-F238E27FC236}">
                <a16:creationId xmlns:a16="http://schemas.microsoft.com/office/drawing/2014/main" id="{F0337865-8347-DCFD-D164-F9FF39B094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819" t="76413" r="50833" b="2309"/>
          <a:stretch>
            <a:fillRect/>
          </a:stretch>
        </p:blipFill>
        <p:spPr>
          <a:xfrm>
            <a:off x="2928301" y="4982913"/>
            <a:ext cx="1319040" cy="12826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2" name="Picture 30" descr="Sürdürülebilir Kalkınma Hedefleri Neden Önemli?">
            <a:extLst>
              <a:ext uri="{FF2B5EF4-FFF2-40B4-BE49-F238E27FC236}">
                <a16:creationId xmlns:a16="http://schemas.microsoft.com/office/drawing/2014/main" id="{911044E5-DEE6-1DC7-23DA-20A75B5A7E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833" t="77149" r="34819" b="2946"/>
          <a:stretch>
            <a:fillRect/>
          </a:stretch>
        </p:blipFill>
        <p:spPr>
          <a:xfrm>
            <a:off x="4313947" y="5017184"/>
            <a:ext cx="1319040" cy="12005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3" name="Picture 32" descr="Sürdürülebilir Kalkınma Hedefleri Neden Önemli?">
            <a:extLst>
              <a:ext uri="{FF2B5EF4-FFF2-40B4-BE49-F238E27FC236}">
                <a16:creationId xmlns:a16="http://schemas.microsoft.com/office/drawing/2014/main" id="{4B72215E-C52C-90F0-5B42-F068F1E489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136" t="77149" r="18517" b="3108"/>
          <a:stretch>
            <a:fillRect/>
          </a:stretch>
        </p:blipFill>
        <p:spPr>
          <a:xfrm>
            <a:off x="5711031" y="5011113"/>
            <a:ext cx="1319040" cy="1190795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24" name="Düz Ok Bağlayıcısı 8">
            <a:extLst>
              <a:ext uri="{FF2B5EF4-FFF2-40B4-BE49-F238E27FC236}">
                <a16:creationId xmlns:a16="http://schemas.microsoft.com/office/drawing/2014/main" id="{2A1B59F2-5A78-3CED-3DA1-242B3D9FF768}"/>
              </a:ext>
            </a:extLst>
          </p:cNvPr>
          <p:cNvCxnSpPr/>
          <p:nvPr/>
        </p:nvCxnSpPr>
        <p:spPr>
          <a:xfrm flipH="1" flipV="1">
            <a:off x="3947099" y="3319253"/>
            <a:ext cx="3191128" cy="1712845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round/>
            <a:tailEnd type="arrow"/>
          </a:ln>
        </p:spPr>
      </p:cxnSp>
      <p:sp>
        <p:nvSpPr>
          <p:cNvPr id="25" name="Metin kutusu 11">
            <a:extLst>
              <a:ext uri="{FF2B5EF4-FFF2-40B4-BE49-F238E27FC236}">
                <a16:creationId xmlns:a16="http://schemas.microsoft.com/office/drawing/2014/main" id="{B03B1A4C-A816-0F9B-105F-237AB4A770EF}"/>
              </a:ext>
            </a:extLst>
          </p:cNvPr>
          <p:cNvSpPr txBox="1"/>
          <p:nvPr/>
        </p:nvSpPr>
        <p:spPr>
          <a:xfrm>
            <a:off x="7000436" y="4976713"/>
            <a:ext cx="1877226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Üstüne tıklayarak poster ve sunuma eklenebilir 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Sunu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Sunum%20Şablonu%20TR</Template>
  <TotalTime>271</TotalTime>
  <Words>217</Words>
  <Application>Microsoft Macintosh PowerPoint</Application>
  <PresentationFormat>Geniş ekran</PresentationFormat>
  <Paragraphs>27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0" baseType="lpstr">
      <vt:lpstr>Arial</vt:lpstr>
      <vt:lpstr>Calibri</vt:lpstr>
      <vt:lpstr>Verdana</vt:lpstr>
      <vt:lpstr>Wingdings</vt:lpstr>
      <vt:lpstr>1_Sunu1</vt:lpstr>
      <vt:lpstr>                Yıldız Tecnical University Faculty of Chemistry and Metallurgy Metallurgical and Materials Engineering MEM/MSE 4831-TASARIM UYGULAMALARI/DESIGN APPLICATIONS   Tasarım Başlığı/Title of the Design:  </vt:lpstr>
      <vt:lpstr>ARAŞTIRMA SORUSU/RESEARCH QUESTION </vt:lpstr>
      <vt:lpstr>PowerPoint Sunusu</vt:lpstr>
      <vt:lpstr>TASARIM ve KISITLAR/DESIGN AND CONSTRAINTS</vt:lpstr>
      <vt:lpstr>BM SÜRDÜRÜLEBİLİR KALKINMA AMAÇLARINA KATKISI/CONTRIBUTION TO UN SUSTAINABLE DEVELOPMENT GOALS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MEM/MSE 4831-Tasarım Uygulamaları/Design Applications  Tasarım Başlığı/Title of the Design Danışman/ Supervisor </dc:title>
  <dc:creator>ACER PC</dc:creator>
  <cp:lastModifiedBy>Cengiz Kaya</cp:lastModifiedBy>
  <cp:revision>7</cp:revision>
  <cp:lastPrinted>2017-10-16T12:02:43Z</cp:lastPrinted>
  <dcterms:created xsi:type="dcterms:W3CDTF">2024-11-25T17:27:57Z</dcterms:created>
  <dcterms:modified xsi:type="dcterms:W3CDTF">2024-12-03T15:49:13Z</dcterms:modified>
</cp:coreProperties>
</file>